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95" r:id="rId3"/>
    <p:sldId id="283" r:id="rId4"/>
    <p:sldId id="300" r:id="rId5"/>
    <p:sldId id="301" r:id="rId6"/>
    <p:sldId id="304" r:id="rId7"/>
    <p:sldId id="263" r:id="rId8"/>
    <p:sldId id="297" r:id="rId9"/>
    <p:sldId id="302" r:id="rId10"/>
    <p:sldId id="305" r:id="rId11"/>
    <p:sldId id="276" r:id="rId12"/>
    <p:sldId id="271" r:id="rId13"/>
    <p:sldId id="306" r:id="rId14"/>
    <p:sldId id="303" r:id="rId15"/>
    <p:sldId id="292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C2281FF-B9CA-4C67-A365-837B340F879E}">
          <p14:sldIdLst>
            <p14:sldId id="256"/>
            <p14:sldId id="295"/>
            <p14:sldId id="283"/>
            <p14:sldId id="263"/>
            <p14:sldId id="280"/>
            <p14:sldId id="276"/>
          </p14:sldIdLst>
        </p14:section>
        <p14:section name="Раздел без заголовка" id="{020523DD-2176-4047-A922-4ACEDA3B59EB}">
          <p14:sldIdLst>
            <p14:sldId id="296"/>
            <p14:sldId id="293"/>
            <p14:sldId id="287"/>
            <p14:sldId id="267"/>
            <p14:sldId id="268"/>
            <p14:sldId id="285"/>
            <p14:sldId id="294"/>
            <p14:sldId id="271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К Лариса" initials="ЛКЛ" lastIdx="0" clrIdx="0">
    <p:extLst>
      <p:ext uri="{19B8F6BF-5375-455C-9EA6-DF929625EA0E}">
        <p15:presenceInfo xmlns:p15="http://schemas.microsoft.com/office/powerpoint/2012/main" xmlns="" userId="3de6a72d765c55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84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8E3B-AD18-40D6-8945-98A9D7AF9D7A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82AB-9D2C-410B-9055-1B9E2958D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540" y="2095500"/>
            <a:ext cx="6000750" cy="30987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Применение метода </a:t>
            </a:r>
            <a:r>
              <a:rPr lang="ru-RU" b="1" dirty="0" err="1" smtClean="0">
                <a:solidFill>
                  <a:srgbClr val="002060"/>
                </a:solidFill>
              </a:rPr>
              <a:t>интеллект-карт</a:t>
            </a:r>
            <a:r>
              <a:rPr lang="ru-RU" b="1" dirty="0" smtClean="0">
                <a:solidFill>
                  <a:srgbClr val="002060"/>
                </a:solidFill>
              </a:rPr>
              <a:t> в дошкольном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75249" y="635000"/>
            <a:ext cx="7702062" cy="12667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образовательное учреждение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 «Ладушки»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г.пучеж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5213" y="5289453"/>
            <a:ext cx="329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В.В.Челышева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735" y="6189784"/>
            <a:ext cx="241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9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1166938"/>
              </p:ext>
            </p:extLst>
          </p:nvPr>
        </p:nvGraphicFramePr>
        <p:xfrm>
          <a:off x="0" y="1"/>
          <a:ext cx="9144000" cy="7008574"/>
        </p:xfrm>
        <a:graphic>
          <a:graphicData uri="http://schemas.openxmlformats.org/drawingml/2006/table">
            <a:tbl>
              <a:tblPr/>
              <a:tblGrid>
                <a:gridCol w="1591183"/>
                <a:gridCol w="6087334"/>
                <a:gridCol w="1465483"/>
              </a:tblGrid>
              <a:tr h="549518">
                <a:tc>
                  <a:txBody>
                    <a:bodyPr/>
                    <a:lstStyle/>
                    <a:p>
                      <a:pPr marR="7175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Цвет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Скорость восприятия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8498">
                <a:tc>
                  <a:txBody>
                    <a:bodyPr/>
                    <a:lstStyle/>
                    <a:p>
                      <a:pPr marR="7175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4958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Наиболее быстро воспринимающийся цвет. Максимально фокусирует внимание. Сообщает об опасности, проблемах, которые могут возникнуть, если не обратить на него внимание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7467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4958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Строгий, деловой цвет. Настраивает на эффективную продолжительную работу. Отлично воспринимается большинством людей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952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4958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Цвет свободы. Расслабляющий, умиротворяющий цвет. Позитивно воспринимается большинством людей. Но его значение сильно зависит от оттенков («энергичный изумруд» глаз или «тоска зеленая» в больницах советского типа)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7467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4958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Цвет энергии, цвет лидерства. Очень раздражающий цвет, на который невозможно не обратить внимание.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7467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4958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Цвет земли, самый теплый цвет. Цвет надежности, силы, стабильности, уверенности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352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60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4958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Очень яркий, провокационный цвет. Цвет энтузиазма, новшества, возбуждения, энергии, динамики. Отлично привлекает внимание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952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4958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Цвет нежности, цвет романтики. Отличный фоновый цвет. В английском языке нет отдельного слова для этого цвета (blue понимается как и синий, и голубой). В России этот цвет обозначает обычно свободу движения: к морю, к небу, к мечте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7467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kern="140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4958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Строгий, ограничивающий цвет. Идеален для написания текста, создания границ</a:t>
                      </a:r>
                      <a:endParaRPr lang="ru-RU" sz="1400" kern="140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  <a:endParaRPr lang="ru-RU" sz="1400" kern="140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26" marR="25026" marT="25026" marB="250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0431463" y="654050"/>
            <a:ext cx="3049587" cy="5368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6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7228" y="1056807"/>
            <a:ext cx="740809" cy="1382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57" y="4037449"/>
            <a:ext cx="783880" cy="17215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8797" y="898174"/>
            <a:ext cx="1023965" cy="1023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31" t="6812" r="36086"/>
          <a:stretch/>
        </p:blipFill>
        <p:spPr>
          <a:xfrm>
            <a:off x="8280380" y="4434477"/>
            <a:ext cx="602086" cy="10919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90612" y="4655026"/>
            <a:ext cx="1115641" cy="7918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0612" y="5577087"/>
            <a:ext cx="1335278" cy="8524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776" y="5600521"/>
            <a:ext cx="926711" cy="8221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213" y="4706051"/>
            <a:ext cx="913980" cy="8053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197" y="5252903"/>
            <a:ext cx="750389" cy="750389"/>
          </a:xfrm>
          <a:prstGeom prst="rect">
            <a:avLst/>
          </a:prstGeom>
        </p:spPr>
      </p:pic>
      <p:sp>
        <p:nvSpPr>
          <p:cNvPr id="19" name="Стрелка углом 18"/>
          <p:cNvSpPr/>
          <p:nvPr/>
        </p:nvSpPr>
        <p:spPr>
          <a:xfrm rot="5400000">
            <a:off x="5478592" y="3423871"/>
            <a:ext cx="1080002" cy="2418312"/>
          </a:xfrm>
          <a:prstGeom prst="bentArrow">
            <a:avLst>
              <a:gd name="adj1" fmla="val 25000"/>
              <a:gd name="adj2" fmla="val 17661"/>
              <a:gd name="adj3" fmla="val 25000"/>
              <a:gd name="adj4" fmla="val 4375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0" algn="l"/>
              </a:tabLst>
            </a:pPr>
            <a:r>
              <a:rPr lang="ru-RU" sz="1350" dirty="0">
                <a:solidFill>
                  <a:schemeClr val="tx1"/>
                </a:solidFill>
              </a:rPr>
              <a:t>ПО ЦВЕТУ</a:t>
            </a: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  <a:p>
            <a:pPr algn="r">
              <a:tabLst>
                <a:tab pos="0" algn="l"/>
              </a:tabLst>
            </a:pP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16200000" flipH="1">
            <a:off x="3607344" y="4371594"/>
            <a:ext cx="1473681" cy="937305"/>
          </a:xfrm>
          <a:prstGeom prst="bentArrow">
            <a:avLst>
              <a:gd name="adj1" fmla="val 26764"/>
              <a:gd name="adj2" fmla="val 24127"/>
              <a:gd name="adj3" fmla="val 25000"/>
              <a:gd name="adj4" fmla="val 4375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</a:rPr>
              <a:t>материал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43819" y="3228741"/>
            <a:ext cx="2729637" cy="32607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 ВРМЕНИ ГОДА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1717" y="4137026"/>
            <a:ext cx="1036000" cy="1036000"/>
          </a:xfrm>
          <a:prstGeom prst="rect">
            <a:avLst/>
          </a:prstGeom>
        </p:spPr>
      </p:pic>
      <p:sp>
        <p:nvSpPr>
          <p:cNvPr id="26" name="Тройная стрелка влево/вправо/вверх 25"/>
          <p:cNvSpPr/>
          <p:nvPr/>
        </p:nvSpPr>
        <p:spPr>
          <a:xfrm rot="5400000">
            <a:off x="6981513" y="2870877"/>
            <a:ext cx="2050106" cy="1060443"/>
          </a:xfrm>
          <a:prstGeom prst="leftRightUpArrow">
            <a:avLst>
              <a:gd name="adj1" fmla="val 17923"/>
              <a:gd name="adj2" fmla="val 23237"/>
              <a:gd name="adj3" fmla="val 25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891" y="2439650"/>
            <a:ext cx="912260" cy="7298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400"/>
          <a:stretch/>
        </p:blipFill>
        <p:spPr>
          <a:xfrm>
            <a:off x="8206459" y="1951408"/>
            <a:ext cx="968665" cy="9764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015" y="1253758"/>
            <a:ext cx="1149773" cy="1149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1126" y="2888677"/>
            <a:ext cx="863332" cy="122305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439056" y="3228739"/>
            <a:ext cx="2690302" cy="299339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 НАЗНАЧЕНИЮ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78" y="2655421"/>
            <a:ext cx="1041113" cy="1388150"/>
          </a:xfrm>
          <a:prstGeom prst="rect">
            <a:avLst/>
          </a:prstGeom>
        </p:spPr>
      </p:pic>
      <p:sp>
        <p:nvSpPr>
          <p:cNvPr id="37" name="Тройная стрелка влево/вправо/вверх 36"/>
          <p:cNvSpPr/>
          <p:nvPr/>
        </p:nvSpPr>
        <p:spPr>
          <a:xfrm rot="16200000">
            <a:off x="-402240" y="3049674"/>
            <a:ext cx="3385526" cy="637794"/>
          </a:xfrm>
          <a:prstGeom prst="leftRight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Прямоугольник 37"/>
          <p:cNvSpPr/>
          <p:nvPr/>
        </p:nvSpPr>
        <p:spPr>
          <a:xfrm>
            <a:off x="4359226" y="2109277"/>
            <a:ext cx="2299923" cy="294181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 ПОЛУ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305" y="1633322"/>
            <a:ext cx="678841" cy="890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4" r="26670" b="20875"/>
          <a:stretch/>
        </p:blipFill>
        <p:spPr>
          <a:xfrm>
            <a:off x="5298678" y="1124372"/>
            <a:ext cx="587443" cy="1090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776" y="940008"/>
            <a:ext cx="919319" cy="1213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33" t="35428" r="2833" b="2134"/>
          <a:stretch/>
        </p:blipFill>
        <p:spPr>
          <a:xfrm>
            <a:off x="2084481" y="1623305"/>
            <a:ext cx="898620" cy="6620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49" b="40319"/>
          <a:stretch/>
        </p:blipFill>
        <p:spPr>
          <a:xfrm>
            <a:off x="2040819" y="1065675"/>
            <a:ext cx="340562" cy="70640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75" t="529" r="34308" b="63295"/>
          <a:stretch/>
        </p:blipFill>
        <p:spPr>
          <a:xfrm>
            <a:off x="2393384" y="1074183"/>
            <a:ext cx="330377" cy="5148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49" b="40319"/>
          <a:stretch/>
        </p:blipFill>
        <p:spPr>
          <a:xfrm flipH="1">
            <a:off x="2736553" y="1077397"/>
            <a:ext cx="331037" cy="686651"/>
          </a:xfrm>
          <a:prstGeom prst="rect">
            <a:avLst/>
          </a:prstGeom>
        </p:spPr>
      </p:pic>
      <p:sp>
        <p:nvSpPr>
          <p:cNvPr id="47" name="Стрелка углом 46"/>
          <p:cNvSpPr/>
          <p:nvPr/>
        </p:nvSpPr>
        <p:spPr>
          <a:xfrm flipH="1">
            <a:off x="2800431" y="1772083"/>
            <a:ext cx="1558795" cy="631376"/>
          </a:xfrm>
          <a:prstGeom prst="bentArrow">
            <a:avLst>
              <a:gd name="adj1" fmla="val 25000"/>
              <a:gd name="adj2" fmla="val 25000"/>
              <a:gd name="adj3" fmla="val 46727"/>
              <a:gd name="adj4" fmla="val 87204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ЧАСТИ</a:t>
            </a:r>
          </a:p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3636773" y="2907172"/>
            <a:ext cx="1870454" cy="191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98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7" grpId="0" animBg="1"/>
      <p:bldP spid="26" grpId="0" animBg="1"/>
      <p:bldP spid="35" grpId="0" animBg="1"/>
      <p:bldP spid="37" grpId="0" animBg="1"/>
      <p:bldP spid="38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429" y="365760"/>
            <a:ext cx="8159792" cy="579937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 педагогической практике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интеллект-карты</a:t>
            </a:r>
            <a:r>
              <a:rPr lang="ru-RU" sz="3600" b="1" dirty="0" smtClean="0">
                <a:solidFill>
                  <a:srgbClr val="C00000"/>
                </a:solidFill>
              </a:rPr>
              <a:t> можно применять: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сбораматерала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закрепления и обобщения материала;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связной речи.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Составление рассказов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0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430" y="365760"/>
            <a:ext cx="3842314" cy="579937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Метод </a:t>
            </a:r>
            <a:r>
              <a:rPr lang="ru-RU" sz="3600" b="1" dirty="0" err="1" smtClean="0">
                <a:solidFill>
                  <a:srgbClr val="002060"/>
                </a:solidFill>
              </a:rPr>
              <a:t>интеллект-карт</a:t>
            </a:r>
            <a:r>
              <a:rPr lang="ru-RU" sz="3600" b="1" dirty="0" smtClean="0">
                <a:solidFill>
                  <a:srgbClr val="002060"/>
                </a:solidFill>
              </a:rPr>
              <a:t> помогает пробудить у ребёнка способность к изображению окружающего мира, структурировать информацию, которую ребёнку предстоит усвоить, разбить её на конкретные образные единицы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teachmytoddlers.com/wp-content/uploads/2013/08/Teach-your-toddlers-the-color-red-with-these-tot-tray-activiti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870" y="1665600"/>
            <a:ext cx="3756884" cy="469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520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430" y="365760"/>
            <a:ext cx="8284000" cy="578182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современном мире с большим потоком информации, применение интеллект-карт в непосредственной образовательной деятельности дошкольников, а в особенности дошкольников с ОВЗ, даёт огромные положительные результаты. В условиях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ФОП и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интеллект-карты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осуществлять интеграцию всех областей. Метод интеллект карт является универсальным способом познания окружающего мира и знаний, накопленных человеком, формирует преемственность между детским садом и школой.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0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361" y="160254"/>
            <a:ext cx="5567706" cy="71643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27427" cy="547070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978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87792"/>
            <a:ext cx="9144000" cy="6070208"/>
          </a:xfrm>
        </p:spPr>
      </p:pic>
      <p:sp>
        <p:nvSpPr>
          <p:cNvPr id="5" name="TextBox 4"/>
          <p:cNvSpPr txBox="1"/>
          <p:nvPr/>
        </p:nvSpPr>
        <p:spPr>
          <a:xfrm>
            <a:off x="379827" y="211016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требования к составлению любой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интеллект-карты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11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54" y="1166475"/>
            <a:ext cx="65393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Интеллект-карта (ментальная карта, диаграмма связей, карта мыслей, ассоциативная карта,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— это графический способ представить идеи, концепции, информацию в виде карты, состоящей из ключевых и вторичных тем.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37910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ghtselection.com/demo/wp-content/uploads/2013/07/tony-buzan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97" y="488422"/>
            <a:ext cx="4440149" cy="5934999"/>
          </a:xfrm>
          <a:prstGeom prst="rect">
            <a:avLst/>
          </a:prstGeom>
          <a:noFill/>
        </p:spPr>
      </p:pic>
      <p:pic>
        <p:nvPicPr>
          <p:cNvPr id="1032" name="Picture 8" descr="http://www.ukazka.ru/img/g/uk531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61" y="140385"/>
            <a:ext cx="2267707" cy="3624189"/>
          </a:xfrm>
          <a:prstGeom prst="rect">
            <a:avLst/>
          </a:prstGeom>
          <a:noFill/>
        </p:spPr>
      </p:pic>
      <p:pic>
        <p:nvPicPr>
          <p:cNvPr id="1034" name="Picture 10" descr="http://img.yakaboo.ua/media/catalog/product/cache/2/image/540x/3a3e96696375076ca41f93a639ac6332/2/3/236802_87583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3672" y="980288"/>
            <a:ext cx="2182642" cy="3605401"/>
          </a:xfrm>
          <a:prstGeom prst="rect">
            <a:avLst/>
          </a:prstGeom>
          <a:noFill/>
        </p:spPr>
      </p:pic>
      <p:pic>
        <p:nvPicPr>
          <p:cNvPr id="1030" name="Picture 6" descr="http://welcomecouponsxyz.com/img/56b0f8158b99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354" y="3473097"/>
            <a:ext cx="2438646" cy="30813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0086" y="883671"/>
            <a:ext cx="47573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известный писатель, лектор и консультант по вопросам интеллекта, психологии обучения и проблем мышления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rightselection.com/demo/wp-content/uploads/2013/07/tony-buzan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98" y="488423"/>
            <a:ext cx="3809660" cy="509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10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494" y="713988"/>
            <a:ext cx="46382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 дошкольных технологий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пришли благодаря кандидату педагогических наук В.М.Акименко. Которая предложила использовать этот метод для развития связной речи у детей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logopedmaster.ru/sites/default/files/2017-02/1%20%281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422" y="955628"/>
            <a:ext cx="3103970" cy="415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10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81" y="204942"/>
            <a:ext cx="7711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Интеллект-карта – это уникальный и простой метод запоминания информации, с помощью которого развиваются как творческие, так и речевые способности детей, активизируется мышление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1. Петрова\спор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59" y="1974339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10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реимущества-ментальных-карт-перед-стандартным-способом-записи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06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94" y="1605825"/>
            <a:ext cx="8533913" cy="4483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94788" y="273377"/>
            <a:ext cx="51376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 составить интеллект-карту?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3306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7072" y="263951"/>
            <a:ext cx="6683603" cy="66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построения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1530" y="1168923"/>
            <a:ext cx="6971122" cy="512818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Лист располагается горизонтально.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1.1. Начинайте с центра. 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В центре находится самая главная мысль, цель построения </a:t>
            </a:r>
            <a:r>
              <a:rPr lang="ru-RU" sz="2600" b="1" dirty="0" err="1" smtClean="0">
                <a:solidFill>
                  <a:srgbClr val="002060"/>
                </a:solidFill>
              </a:rPr>
              <a:t>интеллект-карты</a:t>
            </a:r>
            <a:r>
              <a:rPr lang="ru-RU" sz="2600" b="1" dirty="0" smtClean="0">
                <a:solidFill>
                  <a:srgbClr val="002060"/>
                </a:solidFill>
              </a:rPr>
              <a:t>. Для её изображения можно использовать рисунки, картинки. Начинайте с главной мысли — и у вас появятся новые идеи, чем ее дополнить.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1.2. Для каждого ключевого момента проводятся расходящиеся от центра ответвления</a:t>
            </a:r>
            <a:r>
              <a:rPr lang="ru-RU" sz="2600" b="1" dirty="0" smtClean="0">
                <a:solidFill>
                  <a:srgbClr val="002060"/>
                </a:solidFill>
              </a:rPr>
              <a:t> (в любом направлении). Каждая главная ветвь имеет свой цвет. Над каждой линией-ветвью пишется только одно ключевое слово или фраза.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1.3. Читайте по часовой стрелке, 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Начиная с правого верхнего угла. Информация считывается по кругу, начиная с центра карты и продолжая с правого верхнего угла и далее по часовой стрелке.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1.4. Используйте разные цвета! 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В выбираемых нами цветах всегда больше смысла, чем может показаться. Цвет мы воспринимаем мгновенно, а на восприятие текста нужно время..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1.5. Экспериментируйте всегда! 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Так как мышление каждого человека уникально, то и карта как результат мышления тоже оказывается уникальной и неповторимой. Не бойтесь экспериментировать, пробовать, искать и находить лучшие способы представления информации, максимально подходящие именно для вас.</a:t>
            </a:r>
          </a:p>
          <a:p>
            <a:endParaRPr lang="ru-R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71" b="100000" l="2671" r="89911">
                        <a14:foregroundMark x1="21662" y1="75371" x2="26409" y2="86053"/>
                        <a14:foregroundMark x1="72700" y1="32641" x2="72107" y2="72997"/>
                        <a14:foregroundMark x1="72107" y1="72997" x2="72107" y2="72997"/>
                        <a14:foregroundMark x1="81009" y1="35015" x2="84570" y2="45104"/>
                        <a14:foregroundMark x1="73294" y1="50148" x2="76855" y2="62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21155" y="3026004"/>
            <a:ext cx="2022845" cy="251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306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645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Применение метода интеллект-карт в дошкольном образовании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ВЕРА</cp:lastModifiedBy>
  <cp:revision>117</cp:revision>
  <dcterms:created xsi:type="dcterms:W3CDTF">2015-01-01T09:23:28Z</dcterms:created>
  <dcterms:modified xsi:type="dcterms:W3CDTF">2023-11-21T10:16:41Z</dcterms:modified>
</cp:coreProperties>
</file>